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8" r:id="rId22"/>
    <p:sldId id="26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4718" autoAdjust="0"/>
  </p:normalViewPr>
  <p:slideViewPr>
    <p:cSldViewPr>
      <p:cViewPr>
        <p:scale>
          <a:sx n="70" d="100"/>
          <a:sy n="70" d="100"/>
        </p:scale>
        <p:origin x="-138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3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5B3-D925-439D-8529-5C68DC1EC94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A378-9B4C-4C05-AF2A-D18513CC3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5B3-D925-439D-8529-5C68DC1EC94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A378-9B4C-4C05-AF2A-D18513CC3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5B3-D925-439D-8529-5C68DC1EC94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A378-9B4C-4C05-AF2A-D18513CC3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5B3-D925-439D-8529-5C68DC1EC94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A378-9B4C-4C05-AF2A-D18513CC3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5B3-D925-439D-8529-5C68DC1EC94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A378-9B4C-4C05-AF2A-D18513CC3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5B3-D925-439D-8529-5C68DC1EC94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A378-9B4C-4C05-AF2A-D18513CC3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5B3-D925-439D-8529-5C68DC1EC94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A378-9B4C-4C05-AF2A-D18513CC3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5B3-D925-439D-8529-5C68DC1EC94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A378-9B4C-4C05-AF2A-D18513CC3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5B3-D925-439D-8529-5C68DC1EC94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A378-9B4C-4C05-AF2A-D18513CC3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5B3-D925-439D-8529-5C68DC1EC94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A378-9B4C-4C05-AF2A-D18513CC3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5B3-D925-439D-8529-5C68DC1EC94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A378-9B4C-4C05-AF2A-D18513CC3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3B5B3-D925-439D-8529-5C68DC1EC94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FA378-9B4C-4C05-AF2A-D18513CC3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 therapy progress and prospects cancer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971800"/>
            <a:ext cx="6526907" cy="237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Oncolytic</a:t>
            </a:r>
            <a:r>
              <a:rPr lang="en-US" dirty="0" smtClean="0"/>
              <a:t>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Cancer-selective </a:t>
            </a:r>
            <a:r>
              <a:rPr lang="en-US" dirty="0" err="1" smtClean="0"/>
              <a:t>oncolytic</a:t>
            </a:r>
            <a:r>
              <a:rPr lang="en-US" dirty="0" smtClean="0"/>
              <a:t> viruses replicate preferentially in cancer cells and as a result, destroy those cells at the end of replication </a:t>
            </a:r>
            <a:r>
              <a:rPr lang="en-US" dirty="0" err="1" smtClean="0"/>
              <a:t>cycles;normal</a:t>
            </a:r>
            <a:r>
              <a:rPr lang="en-US" dirty="0" smtClean="0"/>
              <a:t> cells are spared and hence toxicity is limited</a:t>
            </a:r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0782"/>
            <a:ext cx="9144000" cy="511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626801" y="6488668"/>
            <a:ext cx="3553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http://www.nbglobe.com/tag/oncolytic-virus/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0"/>
            <a:ext cx="4544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Oncolytic</a:t>
            </a:r>
            <a:r>
              <a:rPr lang="en-US" sz="3600" dirty="0" smtClean="0">
                <a:solidFill>
                  <a:srgbClr val="C00000"/>
                </a:solidFill>
              </a:rPr>
              <a:t> Virus therapy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547813"/>
            <a:ext cx="88963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8887"/>
          <a:stretch>
            <a:fillRect/>
          </a:stretch>
        </p:blipFill>
        <p:spPr bwMode="auto">
          <a:xfrm>
            <a:off x="0" y="2590800"/>
            <a:ext cx="9149757" cy="263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09558" y="1066800"/>
            <a:ext cx="2072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Summary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Infection and killing of </a:t>
            </a:r>
            <a:r>
              <a:rPr lang="en-US" dirty="0" err="1" smtClean="0">
                <a:solidFill>
                  <a:srgbClr val="C00000"/>
                </a:solidFill>
              </a:rPr>
              <a:t>tumour</a:t>
            </a:r>
            <a:r>
              <a:rPr lang="en-US" dirty="0" smtClean="0">
                <a:solidFill>
                  <a:srgbClr val="C00000"/>
                </a:solidFill>
              </a:rPr>
              <a:t> cells by an </a:t>
            </a:r>
            <a:r>
              <a:rPr lang="en-US" dirty="0" err="1" smtClean="0">
                <a:solidFill>
                  <a:srgbClr val="C00000"/>
                </a:solidFill>
              </a:rPr>
              <a:t>oncolytic</a:t>
            </a:r>
            <a:r>
              <a:rPr lang="en-US" dirty="0" smtClean="0">
                <a:solidFill>
                  <a:srgbClr val="C00000"/>
                </a:solidFill>
              </a:rPr>
              <a:t> virus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908"/>
            <a:ext cx="5838825" cy="518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the figure: </a:t>
            </a:r>
            <a:r>
              <a:rPr lang="en-US" dirty="0" smtClean="0">
                <a:solidFill>
                  <a:srgbClr val="C00000"/>
                </a:solidFill>
              </a:rPr>
              <a:t> Infection and killing of </a:t>
            </a:r>
            <a:r>
              <a:rPr lang="en-US" dirty="0" err="1" smtClean="0">
                <a:solidFill>
                  <a:srgbClr val="C00000"/>
                </a:solidFill>
              </a:rPr>
              <a:t>tumour</a:t>
            </a:r>
            <a:r>
              <a:rPr lang="en-US" dirty="0" smtClean="0">
                <a:solidFill>
                  <a:srgbClr val="C00000"/>
                </a:solidFill>
              </a:rPr>
              <a:t> cells by an </a:t>
            </a:r>
            <a:r>
              <a:rPr lang="en-US" dirty="0" err="1" smtClean="0">
                <a:solidFill>
                  <a:srgbClr val="C00000"/>
                </a:solidFill>
              </a:rPr>
              <a:t>oncolytic</a:t>
            </a:r>
            <a:r>
              <a:rPr lang="en-US" dirty="0" smtClean="0">
                <a:solidFill>
                  <a:srgbClr val="C00000"/>
                </a:solidFill>
              </a:rPr>
              <a:t> virus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7342420" cy="369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8155" r="18009"/>
          <a:stretch>
            <a:fillRect/>
          </a:stretch>
        </p:blipFill>
        <p:spPr bwMode="auto">
          <a:xfrm>
            <a:off x="685800" y="0"/>
            <a:ext cx="7786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4444"/>
          <a:stretch>
            <a:fillRect/>
          </a:stretch>
        </p:blipFill>
        <p:spPr bwMode="auto">
          <a:xfrm>
            <a:off x="2976019" y="152400"/>
            <a:ext cx="6015581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149959"/>
            <a:ext cx="1600200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Oncolytic</a:t>
            </a:r>
            <a:r>
              <a:rPr lang="en-US" sz="2800" dirty="0" smtClean="0">
                <a:solidFill>
                  <a:srgbClr val="C00000"/>
                </a:solidFill>
              </a:rPr>
              <a:t> viruses</a:t>
            </a: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t="5754"/>
          <a:stretch>
            <a:fillRect/>
          </a:stretch>
        </p:blipFill>
        <p:spPr bwMode="auto">
          <a:xfrm>
            <a:off x="0" y="1447800"/>
            <a:ext cx="913077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0" y="228600"/>
            <a:ext cx="6002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Optimizing </a:t>
            </a:r>
            <a:r>
              <a:rPr lang="en-US" sz="4000" dirty="0" err="1" smtClean="0">
                <a:solidFill>
                  <a:srgbClr val="C00000"/>
                </a:solidFill>
              </a:rPr>
              <a:t>oncolytic</a:t>
            </a:r>
            <a:r>
              <a:rPr lang="en-US" sz="4000" dirty="0" smtClean="0">
                <a:solidFill>
                  <a:srgbClr val="C00000"/>
                </a:solidFill>
              </a:rPr>
              <a:t> viruses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rimary challenge for gene therapy</a:t>
            </a:r>
          </a:p>
          <a:p>
            <a:pPr algn="just"/>
            <a:endParaRPr lang="en-US" dirty="0" smtClean="0">
              <a:solidFill>
                <a:srgbClr val="0070C0"/>
              </a:solidFill>
            </a:endParaRPr>
          </a:p>
          <a:p>
            <a:pPr lvl="1" algn="just"/>
            <a:r>
              <a:rPr lang="en-US" dirty="0" smtClean="0">
                <a:solidFill>
                  <a:srgbClr val="0070C0"/>
                </a:solidFill>
              </a:rPr>
              <a:t>Successfully delivery an efficacious dose of a therapeutic gene to the disease tissue. </a:t>
            </a:r>
          </a:p>
          <a:p>
            <a:pPr lvl="1" algn="just"/>
            <a:endParaRPr lang="en-US" dirty="0" smtClean="0">
              <a:solidFill>
                <a:srgbClr val="0070C0"/>
              </a:solidFill>
            </a:endParaRPr>
          </a:p>
          <a:p>
            <a:pPr lvl="1" algn="just"/>
            <a:r>
              <a:rPr lang="en-US" dirty="0" smtClean="0">
                <a:solidFill>
                  <a:srgbClr val="0070C0"/>
                </a:solidFill>
              </a:rPr>
              <a:t>Will the delivery systems return to the early clinical trials by ex vivo gene therapy or will there is still be a high demand for systemic therapy? </a:t>
            </a:r>
          </a:p>
          <a:p>
            <a:pPr lvl="1" algn="just"/>
            <a:endParaRPr lang="en-US" dirty="0" smtClean="0">
              <a:solidFill>
                <a:srgbClr val="0070C0"/>
              </a:solidFill>
            </a:endParaRPr>
          </a:p>
          <a:p>
            <a:pPr lvl="1" algn="just"/>
            <a:r>
              <a:rPr lang="en-US" dirty="0" smtClean="0">
                <a:solidFill>
                  <a:srgbClr val="0070C0"/>
                </a:solidFill>
              </a:rPr>
              <a:t>Will systemic therapy continue to depend on viral vectors, or will non-viral and </a:t>
            </a:r>
            <a:r>
              <a:rPr lang="en-US" dirty="0" err="1" smtClean="0">
                <a:solidFill>
                  <a:srgbClr val="0070C0"/>
                </a:solidFill>
              </a:rPr>
              <a:t>nanoparticles</a:t>
            </a:r>
            <a:r>
              <a:rPr lang="en-US" dirty="0" smtClean="0">
                <a:solidFill>
                  <a:srgbClr val="0070C0"/>
                </a:solidFill>
              </a:rPr>
              <a:t> become the new mode for gene delivery?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The future successes of gene therapy will be built on the improvements in other fields, such as medical devices, cell therapies, protein therapies and </a:t>
            </a:r>
            <a:r>
              <a:rPr lang="en-US" dirty="0" err="1" smtClean="0"/>
              <a:t>nanoparticle</a:t>
            </a:r>
            <a:r>
              <a:rPr lang="en-US" dirty="0" smtClean="0"/>
              <a:t> technologies.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1676400" cy="574516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 Anti-</a:t>
            </a:r>
            <a:r>
              <a:rPr lang="en-US" sz="2000" dirty="0" err="1" smtClean="0">
                <a:solidFill>
                  <a:srgbClr val="C00000"/>
                </a:solidFill>
              </a:rPr>
              <a:t>tumour</a:t>
            </a:r>
            <a:r>
              <a:rPr lang="en-US" sz="2000" dirty="0" smtClean="0">
                <a:solidFill>
                  <a:srgbClr val="C00000"/>
                </a:solidFill>
              </a:rPr>
              <a:t> mechanisms of </a:t>
            </a:r>
            <a:r>
              <a:rPr lang="en-US" sz="2000" dirty="0" err="1" smtClean="0">
                <a:solidFill>
                  <a:srgbClr val="C00000"/>
                </a:solidFill>
              </a:rPr>
              <a:t>oncolytic</a:t>
            </a:r>
            <a:r>
              <a:rPr lang="en-US" sz="2000" dirty="0" smtClean="0">
                <a:solidFill>
                  <a:srgbClr val="C00000"/>
                </a:solidFill>
              </a:rPr>
              <a:t> viruses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81000"/>
            <a:ext cx="6858000" cy="580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94"/>
            <a:ext cx="9144000" cy="521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81000" y="533400"/>
            <a:ext cx="8382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Barriers to optimal delivery of </a:t>
            </a:r>
            <a:r>
              <a:rPr lang="en-US" sz="2400" dirty="0" err="1" smtClean="0">
                <a:solidFill>
                  <a:srgbClr val="C00000"/>
                </a:solidFill>
              </a:rPr>
              <a:t>oncolytic</a:t>
            </a:r>
            <a:r>
              <a:rPr lang="en-US" sz="2400" dirty="0" smtClean="0">
                <a:solidFill>
                  <a:srgbClr val="C00000"/>
                </a:solidFill>
              </a:rPr>
              <a:t> viruses to </a:t>
            </a:r>
            <a:r>
              <a:rPr lang="en-US" sz="2400" dirty="0" err="1" smtClean="0">
                <a:solidFill>
                  <a:srgbClr val="C00000"/>
                </a:solidFill>
              </a:rPr>
              <a:t>tumours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in vivo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smtClean="0"/>
              <a:t>Engineered </a:t>
            </a:r>
            <a:r>
              <a:rPr lang="en-US" sz="2400" dirty="0" err="1" smtClean="0"/>
              <a:t>oncolytic</a:t>
            </a:r>
            <a:r>
              <a:rPr lang="en-US" sz="2400" dirty="0" smtClean="0"/>
              <a:t> viruses: mechanisms-of-actions-</a:t>
            </a:r>
          </a:p>
          <a:p>
            <a:pPr algn="just"/>
            <a:endParaRPr lang="en-US" sz="2400" dirty="0" smtClean="0"/>
          </a:p>
          <a:p>
            <a:pPr lvl="1" algn="just">
              <a:lnSpc>
                <a:spcPct val="150000"/>
              </a:lnSpc>
            </a:pPr>
            <a:r>
              <a:rPr lang="en-US" sz="1800" dirty="0"/>
              <a:t>I</a:t>
            </a:r>
            <a:r>
              <a:rPr lang="en-US" sz="1800" dirty="0" smtClean="0"/>
              <a:t>nherently tumor-selective virus species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 smtClean="0"/>
              <a:t>Viral gene-deleted mutants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/>
              <a:t>P</a:t>
            </a:r>
            <a:r>
              <a:rPr lang="en-US" sz="1800" dirty="0" smtClean="0"/>
              <a:t>romoter engineered mutants—viral replication was engineered to be dependent on inserted tumor-</a:t>
            </a:r>
            <a:r>
              <a:rPr lang="en-US" sz="1800" dirty="0" err="1" smtClean="0"/>
              <a:t>speciﬁc</a:t>
            </a:r>
            <a:r>
              <a:rPr lang="en-US" sz="1800" dirty="0" smtClean="0"/>
              <a:t> promoters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 err="1" smtClean="0"/>
              <a:t>Pseudotyped</a:t>
            </a:r>
            <a:r>
              <a:rPr lang="en-US" sz="1800" dirty="0" smtClean="0"/>
              <a:t> viruses—normal viral tropism is ablated, and viruses are engineered to attach/bind to </a:t>
            </a:r>
            <a:r>
              <a:rPr lang="en-US" sz="1800" dirty="0" err="1" smtClean="0"/>
              <a:t>speciﬁc</a:t>
            </a:r>
            <a:r>
              <a:rPr lang="en-US" sz="1800" dirty="0" smtClean="0"/>
              <a:t> surface receptors that are expressed exclusively/preferentially on tumor cells</a:t>
            </a:r>
            <a:endParaRPr lang="en-US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Question ??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therapies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role of cell therapies in the form of stem cell therapies offers enormous potential for impacting human disease.</a:t>
            </a:r>
          </a:p>
          <a:p>
            <a:endParaRPr lang="en-US" sz="2400" dirty="0" smtClean="0"/>
          </a:p>
          <a:p>
            <a:r>
              <a:rPr lang="en-US" sz="2400" dirty="0" smtClean="0"/>
              <a:t>A more fundamental understanding of the biology of the stem cell growth and differentiation will be required.</a:t>
            </a:r>
          </a:p>
          <a:p>
            <a:endParaRPr lang="en-US" sz="2400" dirty="0" smtClean="0"/>
          </a:p>
          <a:p>
            <a:r>
              <a:rPr lang="en-US" sz="2400" dirty="0" smtClean="0"/>
              <a:t>A second challenge would be to better understand the regulation of the signal transduction pathways.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therapy is a gene or gene product that can be selectively delivered to a specific cell tissue with minimal toxicity.</a:t>
            </a: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Last five years of gene therapy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Gene therapy: Through a series of successes and failures</a:t>
            </a:r>
          </a:p>
          <a:p>
            <a:endParaRPr lang="en-US" sz="1800" dirty="0" smtClean="0"/>
          </a:p>
          <a:p>
            <a:r>
              <a:rPr lang="en-US" sz="1800" dirty="0" smtClean="0"/>
              <a:t>Over 3,000 patients treated with gene therapy </a:t>
            </a:r>
          </a:p>
          <a:p>
            <a:endParaRPr lang="en-US" sz="1800" dirty="0" smtClean="0"/>
          </a:p>
          <a:p>
            <a:r>
              <a:rPr lang="en-US" sz="1800" dirty="0" smtClean="0"/>
              <a:t>There has been minimal toxicity associated with gene therapy that could not be treated with a non-steroidal analgesic.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Unfortunately, </a:t>
            </a:r>
          </a:p>
          <a:p>
            <a:pPr lvl="1"/>
            <a:r>
              <a:rPr lang="en-US" sz="1600" dirty="0" smtClean="0"/>
              <a:t>one patient has died from a high adenovirus load to his liver </a:t>
            </a:r>
          </a:p>
          <a:p>
            <a:pPr lvl="1"/>
            <a:r>
              <a:rPr lang="en-US" sz="1600" dirty="0" smtClean="0"/>
              <a:t>Two children have developed abnormal white blood cell growth from bone marrow stem cells </a:t>
            </a:r>
            <a:r>
              <a:rPr lang="en-US" sz="1600" dirty="0" err="1" smtClean="0"/>
              <a:t>transduced</a:t>
            </a:r>
            <a:r>
              <a:rPr lang="en-US" sz="1600" dirty="0" smtClean="0"/>
              <a:t> with a retrovirus vector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Other facts and figures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The</a:t>
            </a:r>
            <a:r>
              <a:rPr lang="en-US" sz="1800" b="1" i="1" dirty="0" smtClean="0"/>
              <a:t> first successful treatment </a:t>
            </a:r>
            <a:r>
              <a:rPr lang="en-US" sz="1800" dirty="0" smtClean="0"/>
              <a:t>of a human disease by ex vivo gene replacement therapy was the treatment of X-linked Severe Combined Immunodeficiency (X-SCID)</a:t>
            </a:r>
          </a:p>
          <a:p>
            <a:endParaRPr lang="en-US" sz="1800" dirty="0" smtClean="0"/>
          </a:p>
          <a:p>
            <a:r>
              <a:rPr lang="en-US" sz="1800" dirty="0" smtClean="0"/>
              <a:t>There is now evidence that there was </a:t>
            </a:r>
            <a:r>
              <a:rPr lang="en-US" sz="1800" b="1" i="1" dirty="0" smtClean="0"/>
              <a:t>retroviral integration </a:t>
            </a:r>
            <a:r>
              <a:rPr lang="en-US" sz="1800" dirty="0" smtClean="0"/>
              <a:t>at chromosome 11p13 in the LMO2 region. This may have lead to </a:t>
            </a:r>
            <a:r>
              <a:rPr lang="en-US" sz="1800" dirty="0" err="1" smtClean="0"/>
              <a:t>overexpression</a:t>
            </a:r>
            <a:r>
              <a:rPr lang="en-US" sz="1800" dirty="0" smtClean="0"/>
              <a:t> of a pre-</a:t>
            </a:r>
            <a:r>
              <a:rPr lang="en-US" sz="1800" dirty="0" err="1" smtClean="0"/>
              <a:t>oncogene</a:t>
            </a:r>
            <a:r>
              <a:rPr lang="en-US" sz="1800" dirty="0" smtClean="0"/>
              <a:t> in T cells leading to </a:t>
            </a:r>
            <a:r>
              <a:rPr lang="en-US" sz="1800" dirty="0" err="1" smtClean="0"/>
              <a:t>lymphoproliferation</a:t>
            </a:r>
            <a:r>
              <a:rPr lang="en-US" sz="1800" dirty="0" smtClean="0"/>
              <a:t> (leukemia).</a:t>
            </a:r>
          </a:p>
          <a:p>
            <a:endParaRPr lang="en-US" sz="1800" dirty="0" smtClean="0"/>
          </a:p>
          <a:p>
            <a:r>
              <a:rPr lang="en-US" sz="1800" dirty="0" smtClean="0"/>
              <a:t>Most of the approved European and United States gene therapy protocols are for </a:t>
            </a:r>
            <a:r>
              <a:rPr lang="en-US" sz="1800" dirty="0" smtClean="0">
                <a:solidFill>
                  <a:srgbClr val="FF0000"/>
                </a:solidFill>
              </a:rPr>
              <a:t>cancer (~66%), </a:t>
            </a:r>
            <a:r>
              <a:rPr lang="en-US" sz="1800" dirty="0" smtClean="0"/>
              <a:t>in contrast to monogenetic diseases (~11%) and cardiovascular diseases (~8%). The focus of cancer gene therapy has been </a:t>
            </a:r>
            <a:r>
              <a:rPr lang="en-US" sz="1800" dirty="0" err="1" smtClean="0"/>
              <a:t>inmelanoma</a:t>
            </a:r>
            <a:r>
              <a:rPr lang="en-US" sz="1800" dirty="0" smtClean="0"/>
              <a:t>, prostrate, ovarian and leukemia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Challenges in cancer Gene therapy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There are four issues to be solved before cancer gene therapy will be successful: </a:t>
            </a:r>
          </a:p>
          <a:p>
            <a:endParaRPr lang="en-US" sz="24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1800" dirty="0" smtClean="0"/>
              <a:t>Identification of key target genes critical for the disease pathology and progression. </a:t>
            </a:r>
          </a:p>
          <a:p>
            <a:pPr marL="971550" lvl="1" indent="-514350">
              <a:buFont typeface="+mj-lt"/>
              <a:buAutoNum type="arabicPeriod"/>
            </a:pPr>
            <a:endParaRPr lang="en-US" sz="1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1800" dirty="0" smtClean="0"/>
              <a:t>Identifying the correct therapeutic gene to inhibit disease progression.</a:t>
            </a:r>
          </a:p>
          <a:p>
            <a:pPr marL="971550" lvl="1" indent="-514350">
              <a:buFont typeface="+mj-lt"/>
              <a:buAutoNum type="arabicPeriod"/>
            </a:pPr>
            <a:endParaRPr lang="en-US" sz="1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1800" dirty="0" smtClean="0"/>
              <a:t>Optimal trans-gene expression for suppressing the target gene. </a:t>
            </a:r>
          </a:p>
          <a:p>
            <a:pPr marL="971550" lvl="1" indent="-514350">
              <a:buFont typeface="+mj-lt"/>
              <a:buAutoNum type="arabicPeriod"/>
            </a:pPr>
            <a:endParaRPr lang="en-US" sz="1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1800" dirty="0" smtClean="0"/>
              <a:t>Delivery of therapeutic product to the target tissue at an efficacious dose.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Gene therapy: cell delivery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172200"/>
          </a:xfrm>
        </p:spPr>
        <p:txBody>
          <a:bodyPr>
            <a:no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dvantages of cell delivery of therapeutic products are significant:  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Minimal </a:t>
            </a:r>
            <a:r>
              <a:rPr lang="en-US" sz="1600" dirty="0" err="1" smtClean="0"/>
              <a:t>immuneresponse</a:t>
            </a:r>
            <a:endParaRPr lang="en-US" sz="1600" dirty="0" smtClean="0"/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 Tissue directed therapy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 Selectivity and improved potency of the product that has not been achieved with previous gene delivery methods.</a:t>
            </a:r>
          </a:p>
          <a:p>
            <a:endParaRPr lang="en-US" sz="2000" dirty="0" smtClean="0"/>
          </a:p>
          <a:p>
            <a:r>
              <a:rPr lang="en-US" sz="2000" dirty="0" smtClean="0"/>
              <a:t>The challenges in cell delivery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600" dirty="0" smtClean="0"/>
              <a:t>1. Determining </a:t>
            </a:r>
            <a:r>
              <a:rPr lang="en-US" sz="1600" b="1" dirty="0" smtClean="0"/>
              <a:t>optimal transduction of cells </a:t>
            </a:r>
            <a:r>
              <a:rPr lang="en-US" sz="1600" dirty="0" smtClean="0"/>
              <a:t>with a trans gene or product.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600" dirty="0" smtClean="0"/>
              <a:t>2. Gene-transformed cells will require a </a:t>
            </a:r>
            <a:r>
              <a:rPr lang="en-US" sz="1600" b="1" dirty="0" smtClean="0"/>
              <a:t>selective growth advantage </a:t>
            </a:r>
            <a:r>
              <a:rPr lang="en-US" sz="1600" dirty="0" smtClean="0"/>
              <a:t>over defective cells to repopulate the host.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600" dirty="0" smtClean="0"/>
              <a:t>3. </a:t>
            </a:r>
            <a:r>
              <a:rPr lang="en-US" sz="1600" b="1" dirty="0" smtClean="0"/>
              <a:t>DNA repair genes </a:t>
            </a:r>
            <a:r>
              <a:rPr lang="en-US" sz="1600" dirty="0" smtClean="0"/>
              <a:t>(minimizes mutations in the gene transformed cells).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600" dirty="0" smtClean="0"/>
              <a:t>4</a:t>
            </a:r>
            <a:r>
              <a:rPr lang="en-US" sz="1600" b="1" dirty="0" smtClean="0"/>
              <a:t>. Genomic stability </a:t>
            </a:r>
            <a:r>
              <a:rPr lang="en-US" sz="1600" dirty="0" smtClean="0"/>
              <a:t>(for optimal gene expression)? 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600" dirty="0" smtClean="0"/>
              <a:t>5. Determining </a:t>
            </a:r>
            <a:r>
              <a:rPr lang="en-US" sz="1600" b="1" dirty="0" smtClean="0"/>
              <a:t>cell type </a:t>
            </a:r>
            <a:r>
              <a:rPr lang="en-US" sz="1600" dirty="0" smtClean="0"/>
              <a:t>for therapy, embryonic, stem cells or activated differentiated cells?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600" dirty="0" smtClean="0"/>
              <a:t>6. Incorporating a </a:t>
            </a:r>
            <a:r>
              <a:rPr lang="en-US" sz="1600" b="1" dirty="0" smtClean="0"/>
              <a:t>safety mechanism </a:t>
            </a:r>
            <a:r>
              <a:rPr lang="en-US" sz="1600" dirty="0" smtClean="0"/>
              <a:t>if a problem arises to destroy the gene-transformed cells (i.e. a suicide gene)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805612" cy="421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169470</TotalTime>
  <Words>714</Words>
  <Application>Microsoft Office PowerPoint</Application>
  <PresentationFormat>On-screen Show (4:3)</PresentationFormat>
  <Paragraphs>86</Paragraphs>
  <Slides>23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Gene therapy progress and prospects cancer</vt:lpstr>
      <vt:lpstr>Gene Therapy</vt:lpstr>
      <vt:lpstr>Cell therapies</vt:lpstr>
      <vt:lpstr>Slide 4</vt:lpstr>
      <vt:lpstr>Last five years of gene therapy</vt:lpstr>
      <vt:lpstr>Other facts and figures</vt:lpstr>
      <vt:lpstr>Challenges in cancer Gene therapy</vt:lpstr>
      <vt:lpstr>Gene therapy: cell delivery</vt:lpstr>
      <vt:lpstr>Slide 9</vt:lpstr>
      <vt:lpstr>Slide 10</vt:lpstr>
      <vt:lpstr>Oncolytic virus</vt:lpstr>
      <vt:lpstr>Slide 12</vt:lpstr>
      <vt:lpstr>Slide 13</vt:lpstr>
      <vt:lpstr>Slide 14</vt:lpstr>
      <vt:lpstr> Infection and killing of tumour cells by an oncolytic virus</vt:lpstr>
      <vt:lpstr>About the figure:  Infection and killing of tumour cells by an oncolytic virus </vt:lpstr>
      <vt:lpstr>Slide 17</vt:lpstr>
      <vt:lpstr>Slide 18</vt:lpstr>
      <vt:lpstr>Slide 19</vt:lpstr>
      <vt:lpstr> Anti-tumour mechanisms of oncolytic viruses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therapy progress and prospects cancer</dc:title>
  <dc:creator>Gaurav</dc:creator>
  <cp:lastModifiedBy>Gaurav</cp:lastModifiedBy>
  <cp:revision>146</cp:revision>
  <dcterms:created xsi:type="dcterms:W3CDTF">2011-02-08T16:36:07Z</dcterms:created>
  <dcterms:modified xsi:type="dcterms:W3CDTF">2011-02-27T17:36:10Z</dcterms:modified>
</cp:coreProperties>
</file>